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9"/>
  </p:notesMasterIdLst>
  <p:sldIdLst>
    <p:sldId id="256" r:id="rId2"/>
    <p:sldId id="272" r:id="rId3"/>
    <p:sldId id="323" r:id="rId4"/>
    <p:sldId id="270" r:id="rId5"/>
    <p:sldId id="325" r:id="rId6"/>
    <p:sldId id="326" r:id="rId7"/>
    <p:sldId id="327" r:id="rId8"/>
    <p:sldId id="330" r:id="rId9"/>
    <p:sldId id="279" r:id="rId10"/>
    <p:sldId id="335" r:id="rId11"/>
    <p:sldId id="336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41" r:id="rId20"/>
    <p:sldId id="342" r:id="rId21"/>
    <p:sldId id="343" r:id="rId22"/>
    <p:sldId id="344" r:id="rId23"/>
    <p:sldId id="333" r:id="rId24"/>
    <p:sldId id="334" r:id="rId25"/>
    <p:sldId id="345" r:id="rId26"/>
    <p:sldId id="346" r:id="rId27"/>
    <p:sldId id="347" r:id="rId28"/>
    <p:sldId id="348" r:id="rId29"/>
    <p:sldId id="349" r:id="rId30"/>
    <p:sldId id="350" r:id="rId31"/>
    <p:sldId id="351" r:id="rId32"/>
    <p:sldId id="352" r:id="rId33"/>
    <p:sldId id="329" r:id="rId34"/>
    <p:sldId id="328" r:id="rId35"/>
    <p:sldId id="367" r:id="rId36"/>
    <p:sldId id="368" r:id="rId37"/>
    <p:sldId id="369" r:id="rId38"/>
    <p:sldId id="332" r:id="rId39"/>
    <p:sldId id="360" r:id="rId40"/>
    <p:sldId id="361" r:id="rId41"/>
    <p:sldId id="362" r:id="rId42"/>
    <p:sldId id="363" r:id="rId43"/>
    <p:sldId id="364" r:id="rId44"/>
    <p:sldId id="365" r:id="rId45"/>
    <p:sldId id="366" r:id="rId46"/>
    <p:sldId id="267" r:id="rId47"/>
    <p:sldId id="37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526"/>
  </p:normalViewPr>
  <p:slideViewPr>
    <p:cSldViewPr snapToGrid="0" snapToObjects="1">
      <p:cViewPr varScale="1">
        <p:scale>
          <a:sx n="55" d="100"/>
          <a:sy n="55" d="100"/>
        </p:scale>
        <p:origin x="106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5.tiff>
</file>

<file path=ppt/media/image6.png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Expresiones</a:t>
            </a:r>
            <a:r>
              <a:rPr lang="en-US" dirty="0" smtClean="0"/>
              <a:t>, control de </a:t>
            </a:r>
            <a:r>
              <a:rPr lang="en-US" dirty="0" err="1" smtClean="0"/>
              <a:t>flujo</a:t>
            </a:r>
            <a:endParaRPr lang="en-US" dirty="0" smtClean="0"/>
          </a:p>
          <a:p>
            <a:r>
              <a:rPr lang="en-US" dirty="0" err="1" smtClean="0"/>
              <a:t>Débilmente</a:t>
            </a:r>
            <a:r>
              <a:rPr lang="en-US" dirty="0" smtClean="0"/>
              <a:t> </a:t>
            </a:r>
            <a:r>
              <a:rPr lang="en-US" dirty="0" err="1" smtClean="0"/>
              <a:t>tipeado</a:t>
            </a:r>
            <a:endParaRPr lang="en-US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10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baseline="0" dirty="0" smtClean="0"/>
              <a:t> contienen las especificaciones para crear un lenguaje de scripting</a:t>
            </a:r>
          </a:p>
          <a:p>
            <a:r>
              <a:rPr lang="es-MX" baseline="0" dirty="0" smtClean="0"/>
              <a:t>JavaScript es el lenguaje de scripting que cumple con las especificaciones de </a:t>
            </a:r>
            <a:r>
              <a:rPr lang="es-MX" baseline="0" dirty="0" err="1" smtClean="0"/>
              <a:t>ECMAScript</a:t>
            </a:r>
            <a:endParaRPr lang="es-MX" baseline="0" dirty="0" smtClean="0"/>
          </a:p>
          <a:p>
            <a:endParaRPr lang="es-MX" baseline="0" dirty="0" smtClean="0"/>
          </a:p>
          <a:p>
            <a:r>
              <a:rPr lang="es-MX" b="1" baseline="0" dirty="0" err="1" smtClean="0"/>
              <a:t>Intro</a:t>
            </a:r>
            <a:r>
              <a:rPr lang="es-MX" b="1" baseline="0" dirty="0" smtClean="0"/>
              <a:t> a 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Sangría</a:t>
            </a:r>
            <a:r>
              <a:rPr lang="en-US" dirty="0" smtClean="0"/>
              <a:t> (</a:t>
            </a:r>
            <a:r>
              <a:rPr lang="en-US" dirty="0" err="1" smtClean="0"/>
              <a:t>Indentación</a:t>
            </a:r>
            <a:r>
              <a:rPr lang="en-US" dirty="0" smtClean="0"/>
              <a:t>) </a:t>
            </a:r>
            <a:r>
              <a:rPr lang="en-US" dirty="0" err="1" smtClean="0"/>
              <a:t>clara</a:t>
            </a:r>
            <a:endParaRPr lang="en-US" dirty="0" smtClean="0"/>
          </a:p>
          <a:p>
            <a:r>
              <a:rPr lang="en-US" dirty="0" err="1" smtClean="0"/>
              <a:t>Etiquetas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abren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cierran</a:t>
            </a:r>
            <a:endParaRPr lang="en-US" baseline="0" dirty="0" smtClean="0"/>
          </a:p>
          <a:p>
            <a:r>
              <a:rPr lang="en-US" baseline="0" dirty="0" smtClean="0"/>
              <a:t>Span no </a:t>
            </a:r>
            <a:r>
              <a:rPr lang="en-US" baseline="0" dirty="0" err="1" smtClean="0"/>
              <a:t>tiene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sangría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árbol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00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012-JS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2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Juegos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multijugadores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chat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deportiva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Actualizaciones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amigos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0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Client sends the Server a handshake request in the form of a HTTP upgrade header with data about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it’s attempting to connect to.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 Server responds to the request with another HTTP header, this is the last time a HTTP header gets used in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connection. If the handshake was successful, they server sends a HTTP header telling the client it’s switching to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protocol.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Now a constant connection is opened and the client and server can send any number of messages to each other until the connection is closed. These messages only have about 2 bytes of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info.prelert.com/blog/data-interchange-formats-and-performance" TargetMode="External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foq.com/news/2006/12/json-vs-xml-debate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hyperlink" Target="https://api.jquery.com/category/manipulation/" TargetMode="Externa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jquery.getjson/" TargetMode="External"/><Relationship Id="rId2" Type="http://schemas.openxmlformats.org/officeDocument/2006/relationships/hyperlink" Target="http://api.jquery.com/jquery.ajax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zine.com/2013/08/learn-angularjs-5-examples" TargetMode="External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utorialzine.com/2014/07/5-practical-examples-for-learning-facebooks-react-framework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tiff"/><Relationship Id="rId4" Type="http://schemas.openxmlformats.org/officeDocument/2006/relationships/hyperlink" Target="http://demos.fmeserver.com/spatialdashboard/index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acebook/tornado" TargetMode="External"/><Relationship Id="rId3" Type="http://schemas.openxmlformats.org/officeDocument/2006/relationships/hyperlink" Target="https://github.com/Worlize/WebSocket-Node" TargetMode="External"/><Relationship Id="rId7" Type="http://schemas.openxmlformats.org/officeDocument/2006/relationships/hyperlink" Target="http://code.google.com/p/pywebsocket/" TargetMode="External"/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igrigorik/em-websocket" TargetMode="External"/><Relationship Id="rId11" Type="http://schemas.openxmlformats.org/officeDocument/2006/relationships/hyperlink" Target="http://superwebsocket.codeplex.com/" TargetMode="External"/><Relationship Id="rId5" Type="http://schemas.openxmlformats.org/officeDocument/2006/relationships/hyperlink" Target="http://www.eclipse.org/jetty/" TargetMode="External"/><Relationship Id="rId10" Type="http://schemas.openxmlformats.org/officeDocument/2006/relationships/hyperlink" Target="http://git.warmcat.com/cgi-bin/cgit/libwebsockets/" TargetMode="External"/><Relationship Id="rId4" Type="http://schemas.openxmlformats.org/officeDocument/2006/relationships/hyperlink" Target="https://github.com/einaros/ws" TargetMode="External"/><Relationship Id="rId9" Type="http://schemas.openxmlformats.org/officeDocument/2006/relationships/hyperlink" Target="https://github.com/michilu/shirasu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hyperlink" Target="https://github.com/Modernizr/Modernizr/wiki/HTML5-Cross-Browser-Polyfills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llections/front-end-javascript-framework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hyperlink" Target="https://developer.mozilla.org/es/docs/Web/JavaScript/Guide/Introducci%C3%B3n" TargetMode="External"/><Relationship Id="rId4" Type="http://schemas.openxmlformats.org/officeDocument/2006/relationships/hyperlink" Target="https://www.devsaran.com/blog/10-best-nodejs-frameworks-developer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ma-international.org/ecma-262/9.0/index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hyperlink" Target="http://kangax.github.io/compat-table/es6/" TargetMode="External"/><Relationship Id="rId4" Type="http://schemas.openxmlformats.org/officeDocument/2006/relationships/hyperlink" Target="http://es6-features.org/#Constant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all.asp" TargetMode="External"/><Relationship Id="rId2" Type="http://schemas.openxmlformats.org/officeDocument/2006/relationships/hyperlink" Target="https://www.w3schools.com/jsref/dom_obj_document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5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cliente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3354" r="36165" b="5335"/>
          <a:stretch/>
        </p:blipFill>
        <p:spPr>
          <a:xfrm>
            <a:off x="119920" y="155322"/>
            <a:ext cx="5231569" cy="6130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16692" r="19920" b="21073"/>
          <a:stretch/>
        </p:blipFill>
        <p:spPr>
          <a:xfrm>
            <a:off x="5456420" y="832489"/>
            <a:ext cx="6550701" cy="421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2966" y="155322"/>
            <a:ext cx="52922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Representación</a:t>
            </a:r>
            <a:r>
              <a:rPr lang="en-US" sz="2800" b="1" dirty="0" smtClean="0"/>
              <a:t> de </a:t>
            </a:r>
            <a:r>
              <a:rPr lang="en-US" sz="2800" b="1" dirty="0" err="1" smtClean="0"/>
              <a:t>Árbol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Invertido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(Document Tree)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3612630" y="2653259"/>
            <a:ext cx="1738859" cy="5696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9514590" y="3405999"/>
            <a:ext cx="2507521" cy="1896533"/>
          </a:xfrm>
          <a:prstGeom prst="frame">
            <a:avLst>
              <a:gd name="adj1" fmla="val 357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21915" y="5355537"/>
            <a:ext cx="3615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Descendientes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r>
              <a:rPr lang="en-US" b="1" dirty="0" smtClean="0">
                <a:solidFill>
                  <a:srgbClr val="FF0000"/>
                </a:solidFill>
              </a:rPr>
              <a:t>Descendants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err="1" smtClean="0">
                <a:solidFill>
                  <a:srgbClr val="FF0000"/>
                </a:solidFill>
              </a:rPr>
              <a:t>Elementos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hijos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r>
              <a:rPr lang="en-US" b="1" dirty="0" smtClean="0">
                <a:solidFill>
                  <a:srgbClr val="FF0000"/>
                </a:solidFill>
              </a:rPr>
              <a:t>Child Elements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193311" y="2533338"/>
            <a:ext cx="1079292" cy="767731"/>
          </a:xfrm>
          <a:prstGeom prst="frame">
            <a:avLst>
              <a:gd name="adj1" fmla="val 9429"/>
            </a:avLst>
          </a:prstGeom>
          <a:solidFill>
            <a:schemeClr val="accent6">
              <a:lumMod val="50000"/>
            </a:schemeClr>
          </a:solidFill>
          <a:ln w="31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79107" y="1877143"/>
            <a:ext cx="3300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Padre/parent</a:t>
            </a:r>
          </a:p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en-US" sz="1600" b="1" dirty="0" err="1" smtClean="0">
                <a:solidFill>
                  <a:schemeClr val="accent6">
                    <a:lumMod val="50000"/>
                  </a:schemeClr>
                </a:solidFill>
              </a:rPr>
              <a:t>Elemento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padre/Parent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e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lement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84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/>
      <p:bldP spid="10" grpId="0" animBg="1"/>
      <p:bldP spid="11" grpId="0"/>
      <p:bldP spid="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1600/0*luJoJDUR5nJ87x6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467" y="316594"/>
            <a:ext cx="7460566" cy="559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282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7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dirty="0" err="1" smtClean="0"/>
              <a:t>ventana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JS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manipular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b="1" dirty="0" smtClean="0"/>
              <a:t>window</a:t>
            </a:r>
          </a:p>
          <a:p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4" y="1825625"/>
            <a:ext cx="5531370" cy="321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74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Evento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detectado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smtClean="0"/>
              <a:t>JS</a:t>
            </a:r>
            <a:endParaRPr lang="en-US" dirty="0" smtClean="0"/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Clic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endParaRPr lang="en-US" dirty="0" smtClean="0"/>
          </a:p>
          <a:p>
            <a:pPr lvl="1"/>
            <a:r>
              <a:rPr lang="en-US" dirty="0" err="1" smtClean="0"/>
              <a:t>Pasar</a:t>
            </a:r>
            <a:r>
              <a:rPr lang="en-US" dirty="0" smtClean="0"/>
              <a:t> el mouse </a:t>
            </a:r>
            <a:r>
              <a:rPr lang="en-US" dirty="0" err="1" smtClean="0"/>
              <a:t>sobre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un </a:t>
            </a:r>
            <a:r>
              <a:rPr lang="en-US" dirty="0" err="1" smtClean="0"/>
              <a:t>elemtno</a:t>
            </a:r>
            <a:endParaRPr lang="en-US" dirty="0" smtClean="0"/>
          </a:p>
          <a:p>
            <a:pPr lvl="1"/>
            <a:r>
              <a:rPr lang="en-US" dirty="0" smtClean="0"/>
              <a:t>Al </a:t>
            </a:r>
            <a:r>
              <a:rPr lang="en-US" dirty="0" err="1" smtClean="0"/>
              <a:t>presionar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tecla</a:t>
            </a:r>
            <a:endParaRPr lang="en-US" dirty="0"/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298" y="1690688"/>
            <a:ext cx="6655633" cy="3289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61843" y="5105550"/>
            <a:ext cx="2545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Event biding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2825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(Event handler)</a:t>
            </a:r>
            <a:endParaRPr lang="en-US" dirty="0"/>
          </a:p>
        </p:txBody>
      </p:sp>
      <p:sp>
        <p:nvSpPr>
          <p:cNvPr id="10" name="Vertical Text Placeholder 9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9663" r="34007" b="11919"/>
          <a:stretch/>
        </p:blipFill>
        <p:spPr>
          <a:xfrm>
            <a:off x="838200" y="365125"/>
            <a:ext cx="7734300" cy="58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9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423" y="3635070"/>
            <a:ext cx="4062336" cy="2553468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Manejadores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DOM </a:t>
            </a:r>
            <a:r>
              <a:rPr lang="en-US" dirty="0" err="1" smtClean="0"/>
              <a:t>Propiedades</a:t>
            </a:r>
            <a:endParaRPr lang="en-US" dirty="0" smtClean="0"/>
          </a:p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 smtClean="0"/>
          </a:p>
          <a:p>
            <a:r>
              <a:rPr lang="en-US" dirty="0" err="1" smtClean="0"/>
              <a:t>Eventos</a:t>
            </a:r>
            <a:endParaRPr lang="en-US" dirty="0" smtClean="0"/>
          </a:p>
          <a:p>
            <a:pPr lvl="1"/>
            <a:r>
              <a:rPr lang="en-US" dirty="0" err="1" smtClean="0"/>
              <a:t>Acciones</a:t>
            </a:r>
            <a:endParaRPr lang="en-US" dirty="0" smtClean="0"/>
          </a:p>
          <a:p>
            <a:pPr lvl="1"/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err="1" smtClean="0"/>
              <a:t>Relacionados</a:t>
            </a:r>
            <a:r>
              <a:rPr lang="en-US" dirty="0" smtClean="0"/>
              <a:t> con el </a:t>
            </a:r>
            <a:r>
              <a:rPr lang="en-US" dirty="0" err="1" smtClean="0"/>
              <a:t>evento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87" y="1027906"/>
            <a:ext cx="5274808" cy="25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3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3785734"/>
            <a:ext cx="5157787" cy="823912"/>
          </a:xfrm>
        </p:spPr>
        <p:txBody>
          <a:bodyPr/>
          <a:lstStyle/>
          <a:p>
            <a:r>
              <a:rPr lang="en-US" dirty="0" err="1" smtClean="0"/>
              <a:t>Método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4609646"/>
            <a:ext cx="5157787" cy="14863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err="1" smtClean="0"/>
              <a:t>elemento.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</a:t>
            </a:r>
            <a:r>
              <a:rPr lang="en-US" sz="2200" dirty="0" err="1" smtClean="0"/>
              <a:t>función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/>
              <a:t>elemento.</a:t>
            </a:r>
            <a:r>
              <a:rPr lang="en-US" sz="2200" b="1" i="1" dirty="0" err="1">
                <a:solidFill>
                  <a:srgbClr val="C00000"/>
                </a:solidFill>
              </a:rPr>
              <a:t>eventHandler</a:t>
            </a:r>
            <a:r>
              <a:rPr lang="en-US" sz="2200" b="1" i="1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=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() {</a:t>
            </a:r>
          </a:p>
          <a:p>
            <a:pPr marL="0" indent="0">
              <a:buNone/>
            </a:pPr>
            <a:r>
              <a:rPr lang="en-US" sz="2200" dirty="0" smtClean="0"/>
              <a:t>} </a:t>
            </a:r>
            <a:endParaRPr lang="en-US" sz="2200" i="1" dirty="0"/>
          </a:p>
          <a:p>
            <a:pPr marL="0" indent="0" algn="ctr">
              <a:buNone/>
            </a:pPr>
            <a:r>
              <a:rPr lang="en-US" sz="2200" i="1" dirty="0" smtClean="0"/>
              <a:t>Una </a:t>
            </a:r>
            <a:r>
              <a:rPr lang="en-US" sz="2200" i="1" dirty="0" err="1" smtClean="0"/>
              <a:t>reacción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3785734"/>
            <a:ext cx="5183188" cy="823912"/>
          </a:xfrm>
        </p:spPr>
        <p:txBody>
          <a:bodyPr/>
          <a:lstStyle/>
          <a:p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4609646"/>
            <a:ext cx="5183188" cy="1486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e</a:t>
            </a:r>
            <a:r>
              <a:rPr lang="en-US" sz="2200" dirty="0" err="1" smtClean="0"/>
              <a:t>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addEventListener</a:t>
            </a:r>
            <a:r>
              <a:rPr lang="en-US" sz="2200" dirty="0" smtClean="0"/>
              <a:t>(“…”,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)</a:t>
            </a:r>
          </a:p>
          <a:p>
            <a:pPr marL="0" indent="0">
              <a:buNone/>
            </a:pPr>
            <a:endParaRPr lang="en-US" sz="2200" dirty="0"/>
          </a:p>
          <a:p>
            <a:pPr marL="0" indent="0" algn="ctr">
              <a:buNone/>
            </a:pPr>
            <a:r>
              <a:rPr lang="en-US" sz="2200" i="1" dirty="0" err="1" smtClean="0"/>
              <a:t>Múltiples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reacciones</a:t>
            </a:r>
            <a:endParaRPr lang="en-US" sz="2200" i="1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839788" y="14754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Atributo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839788" y="2299380"/>
            <a:ext cx="5157787" cy="14863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200" dirty="0" smtClean="0"/>
              <a:t>&lt;</a:t>
            </a:r>
            <a:r>
              <a:rPr lang="en-US" sz="2200" dirty="0" err="1" smtClean="0"/>
              <a:t>etiqueta</a:t>
            </a:r>
            <a:r>
              <a:rPr lang="en-US" sz="2200" dirty="0" smtClean="0"/>
              <a:t> 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“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” … </a:t>
            </a:r>
            <a:r>
              <a:rPr lang="en-US" sz="2200" dirty="0" smtClean="0"/>
              <a:t>&gt;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smtClean="0"/>
              <a:t>Un </a:t>
            </a:r>
            <a:r>
              <a:rPr lang="en-US" sz="2200" i="1" dirty="0" err="1" smtClean="0"/>
              <a:t>manejador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err="1" smtClean="0"/>
              <a:t>Funcionalidad</a:t>
            </a:r>
            <a:r>
              <a:rPr lang="en-US" sz="2200" i="1" dirty="0" smtClean="0"/>
              <a:t> en </a:t>
            </a:r>
            <a:r>
              <a:rPr lang="en-US" sz="2200" i="1" dirty="0" smtClean="0"/>
              <a:t>el </a:t>
            </a:r>
            <a:r>
              <a:rPr lang="en-US" sz="2200" i="1" dirty="0" err="1" smtClean="0"/>
              <a:t>contenido</a:t>
            </a:r>
            <a:endParaRPr lang="en-US" sz="2200" i="1" dirty="0" smtClean="0"/>
          </a:p>
        </p:txBody>
      </p:sp>
    </p:spTree>
    <p:extLst>
      <p:ext uri="{BB962C8B-B14F-4D97-AF65-F5344CB8AC3E}">
        <p14:creationId xmlns:p14="http://schemas.microsoft.com/office/powerpoint/2010/main" val="153667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978" y="162497"/>
            <a:ext cx="57023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4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Intercambio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XML y JSON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47919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"/>
            <a:ext cx="10160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1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Intercambio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Almacenamiento</a:t>
            </a:r>
            <a:r>
              <a:rPr lang="en-US" dirty="0" smtClean="0"/>
              <a:t> de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endParaRPr lang="en-US" dirty="0" smtClean="0"/>
          </a:p>
          <a:p>
            <a:r>
              <a:rPr lang="en-US" dirty="0" err="1" smtClean="0"/>
              <a:t>Formatos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endParaRPr lang="en-US" dirty="0" smtClean="0"/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442" y="1690688"/>
            <a:ext cx="4445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5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Formatos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JSON (JavaScript Object Notation)</a:t>
            </a:r>
          </a:p>
          <a:p>
            <a:pPr lvl="1"/>
            <a:r>
              <a:rPr lang="en-US" dirty="0" err="1"/>
              <a:t>Notación</a:t>
            </a:r>
            <a:r>
              <a:rPr lang="en-US" dirty="0"/>
              <a:t> literal de </a:t>
            </a:r>
            <a:r>
              <a:rPr lang="en-US" dirty="0" err="1"/>
              <a:t>objetos</a:t>
            </a:r>
            <a:r>
              <a:rPr lang="en-US" dirty="0"/>
              <a:t> de </a:t>
            </a:r>
            <a:r>
              <a:rPr lang="en-US" dirty="0" smtClean="0"/>
              <a:t>JavaScript</a:t>
            </a:r>
          </a:p>
          <a:p>
            <a:r>
              <a:rPr lang="en-US" dirty="0" smtClean="0"/>
              <a:t>XML </a:t>
            </a:r>
            <a:r>
              <a:rPr lang="en-US" dirty="0"/>
              <a:t>(extensible markup language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Lenguaje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2151"/>
            <a:ext cx="5461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6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399" y="513442"/>
            <a:ext cx="8273143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9770" y="3512458"/>
            <a:ext cx="6487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Data interchange formats and performance</a:t>
            </a:r>
            <a:r>
              <a:rPr lang="en-US" dirty="0"/>
              <a:t>. (2017). </a:t>
            </a:r>
            <a:r>
              <a:rPr lang="en-US" i="1" dirty="0" err="1"/>
              <a:t>Info.prelert.com</a:t>
            </a:r>
            <a:r>
              <a:rPr lang="en-US" dirty="0"/>
              <a:t>. Retrieved 19 June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info.prelert.com</a:t>
            </a:r>
            <a:r>
              <a:rPr lang="en-US" dirty="0">
                <a:hlinkClick r:id="rId3"/>
              </a:rPr>
              <a:t>/blog/data-interchange-formats-and-performance</a:t>
            </a:r>
            <a:endParaRPr lang="en-US" dirty="0"/>
          </a:p>
          <a:p>
            <a:endParaRPr lang="en-US" i="1" dirty="0" smtClean="0"/>
          </a:p>
          <a:p>
            <a:r>
              <a:rPr lang="en-US" i="1" dirty="0" smtClean="0"/>
              <a:t>Debate</a:t>
            </a:r>
            <a:r>
              <a:rPr lang="en-US" i="1" dirty="0"/>
              <a:t>: JSON vs. XML as a data interchange format </a:t>
            </a:r>
            <a:r>
              <a:rPr lang="en-US" dirty="0"/>
              <a:t>. (2017). </a:t>
            </a:r>
            <a:r>
              <a:rPr lang="en-US" i="1" dirty="0" err="1"/>
              <a:t>InfoQ</a:t>
            </a:r>
            <a:r>
              <a:rPr lang="en-US" dirty="0"/>
              <a:t>. Retrieved 19 June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err="1" smtClean="0">
                <a:hlinkClick r:id="rId4"/>
              </a:rPr>
              <a:t>www.infoq.com</a:t>
            </a:r>
            <a:r>
              <a:rPr lang="en-US" dirty="0" smtClean="0">
                <a:hlinkClick r:id="rId4"/>
              </a:rPr>
              <a:t>/news/2006/12/</a:t>
            </a:r>
            <a:r>
              <a:rPr lang="en-US" dirty="0" err="1" smtClean="0">
                <a:hlinkClick r:id="rId4"/>
              </a:rPr>
              <a:t>json</a:t>
            </a:r>
            <a:r>
              <a:rPr lang="en-US" dirty="0" smtClean="0">
                <a:hlinkClick r:id="rId4"/>
              </a:rPr>
              <a:t>-vs-xml-debate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50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40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 smtClean="0"/>
              <a:t>Librería</a:t>
            </a:r>
          </a:p>
          <a:p>
            <a:pPr lvl="1"/>
            <a:r>
              <a:rPr lang="es-MX" dirty="0" smtClean="0"/>
              <a:t>Interactuar con el HTML</a:t>
            </a:r>
          </a:p>
          <a:p>
            <a:pPr lvl="1"/>
            <a:r>
              <a:rPr lang="es-MX" dirty="0" smtClean="0"/>
              <a:t>Manipular el DOM</a:t>
            </a:r>
          </a:p>
          <a:p>
            <a:pPr lvl="1"/>
            <a:r>
              <a:rPr lang="es-MX" dirty="0" smtClean="0"/>
              <a:t>Manejar </a:t>
            </a:r>
            <a:r>
              <a:rPr lang="es-MX" dirty="0"/>
              <a:t>e</a:t>
            </a:r>
            <a:r>
              <a:rPr lang="es-MX" dirty="0" smtClean="0"/>
              <a:t>ventos</a:t>
            </a:r>
          </a:p>
          <a:p>
            <a:pPr lvl="1"/>
            <a:r>
              <a:rPr lang="es-MX" dirty="0" smtClean="0"/>
              <a:t>Requerimientos AJAX</a:t>
            </a:r>
          </a:p>
          <a:p>
            <a:r>
              <a:rPr lang="es-MX" dirty="0" smtClean="0"/>
              <a:t>Simplifica el uso de JS</a:t>
            </a:r>
            <a:endParaRPr lang="es-MX" dirty="0"/>
          </a:p>
        </p:txBody>
      </p:sp>
      <p:pic>
        <p:nvPicPr>
          <p:cNvPr id="7" name="Picture 4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48206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2" t="3449" r="11621" b="5618"/>
          <a:stretch/>
        </p:blipFill>
        <p:spPr>
          <a:xfrm>
            <a:off x="2656115" y="1190171"/>
            <a:ext cx="2452913" cy="2950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1587" t="10582" r="32010" b="7937"/>
          <a:stretch/>
        </p:blipFill>
        <p:spPr>
          <a:xfrm>
            <a:off x="7112000" y="1190172"/>
            <a:ext cx="136170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documento</a:t>
            </a:r>
            <a:r>
              <a:rPr lang="en-US" dirty="0" smtClean="0"/>
              <a:t> HTML</a:t>
            </a:r>
          </a:p>
          <a:p>
            <a:pPr lvl="1"/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estáticos</a:t>
            </a:r>
            <a:endParaRPr lang="en-US" dirty="0" smtClean="0"/>
          </a:p>
          <a:p>
            <a:r>
              <a:rPr lang="en-US" b="1" dirty="0" smtClean="0"/>
              <a:t>Idea: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enviar|recibir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(XML, JSON)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computadora</a:t>
            </a:r>
            <a:r>
              <a:rPr lang="en-US" dirty="0" smtClean="0"/>
              <a:t> a </a:t>
            </a:r>
            <a:r>
              <a:rPr lang="en-US" dirty="0" err="1" smtClean="0"/>
              <a:t>otra</a:t>
            </a:r>
            <a:endParaRPr lang="en-US" dirty="0" smtClean="0"/>
          </a:p>
          <a:p>
            <a:pPr lvl="1"/>
            <a:r>
              <a:rPr lang="en-US" dirty="0" err="1" smtClean="0"/>
              <a:t>Asincronía</a:t>
            </a:r>
            <a:endParaRPr lang="en-US" dirty="0" smtClean="0"/>
          </a:p>
          <a:p>
            <a:pPr lvl="1"/>
            <a:r>
              <a:rPr lang="en-US" b="1" dirty="0" smtClean="0"/>
              <a:t>Sin </a:t>
            </a:r>
            <a:r>
              <a:rPr lang="en-US" b="1" dirty="0" err="1" smtClean="0"/>
              <a:t>recargar</a:t>
            </a:r>
            <a:r>
              <a:rPr lang="en-US" b="1" dirty="0" smtClean="0"/>
              <a:t> la </a:t>
            </a:r>
            <a:r>
              <a:rPr lang="en-US" b="1" dirty="0" err="1" smtClean="0"/>
              <a:t>página</a:t>
            </a:r>
            <a:endParaRPr lang="en-US" b="1" dirty="0" smtClean="0"/>
          </a:p>
          <a:p>
            <a:r>
              <a:rPr lang="en-US" dirty="0" smtClean="0"/>
              <a:t>Gmail web app.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199" y="1"/>
            <a:ext cx="3124201" cy="1843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15" y="716417"/>
            <a:ext cx="5352417" cy="546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 vs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5954"/>
          <a:stretch/>
        </p:blipFill>
        <p:spPr>
          <a:xfrm>
            <a:off x="6458857" y="1690689"/>
            <a:ext cx="5428343" cy="39061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57480"/>
          <a:stretch/>
        </p:blipFill>
        <p:spPr>
          <a:xfrm>
            <a:off x="0" y="1859226"/>
            <a:ext cx="6304500" cy="35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Tareas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tiempo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transmisión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No se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dirty="0" err="1" smtClean="0"/>
              <a:t>demoras</a:t>
            </a:r>
            <a:endParaRPr lang="en-US" dirty="0" smtClean="0"/>
          </a:p>
          <a:p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Seguridad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procesos</a:t>
            </a:r>
            <a:r>
              <a:rPr lang="en-US" dirty="0" smtClean="0"/>
              <a:t>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en 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smtClean="0"/>
              <a:t>Cross-origin requests (CORS)</a:t>
            </a:r>
          </a:p>
          <a:p>
            <a:r>
              <a:rPr lang="en-US" dirty="0" err="1" smtClean="0"/>
              <a:t>Errores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b="1" dirty="0" smtClean="0"/>
              <a:t>el fin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retroceso</a:t>
            </a:r>
            <a:r>
              <a:rPr lang="en-US" dirty="0" smtClean="0"/>
              <a:t> o </a:t>
            </a:r>
            <a:r>
              <a:rPr lang="en-US" dirty="0" err="1" smtClean="0"/>
              <a:t>avance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indexar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8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Programaci</a:t>
            </a:r>
            <a:r>
              <a:rPr lang="es-MX" dirty="0" err="1" smtClean="0"/>
              <a:t>ón</a:t>
            </a:r>
            <a:r>
              <a:rPr lang="es-MX" dirty="0" smtClean="0"/>
              <a:t> en el cliente</a:t>
            </a:r>
            <a:endParaRPr lang="es-MX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dirty="0" smtClean="0"/>
              <a:t> - </a:t>
            </a:r>
            <a:r>
              <a:rPr lang="es-MX" dirty="0" err="1" smtClean="0"/>
              <a:t>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90719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995208"/>
            <a:ext cx="6689285" cy="42023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Esquema</a:t>
            </a:r>
            <a:r>
              <a:rPr lang="en-US" dirty="0" smtClean="0"/>
              <a:t> del </a:t>
            </a:r>
            <a:r>
              <a:rPr lang="en-US" dirty="0" err="1" smtClean="0"/>
              <a:t>XMLHttpRequest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6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onreadystatechange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Función</a:t>
            </a:r>
            <a:endParaRPr lang="en-US" dirty="0" smtClean="0"/>
          </a:p>
          <a:p>
            <a:pPr lvl="1"/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 que </a:t>
            </a:r>
            <a:r>
              <a:rPr lang="en-US" dirty="0" err="1" smtClean="0"/>
              <a:t>cambie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b="1" dirty="0" err="1" smtClean="0"/>
              <a:t>readyState</a:t>
            </a:r>
            <a:endParaRPr lang="en-US" b="1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readyState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Estado del </a:t>
            </a:r>
            <a:r>
              <a:rPr lang="en-US" dirty="0" err="1" smtClean="0"/>
              <a:t>xmlHTTPRequest</a:t>
            </a:r>
            <a:endParaRPr lang="en-US" dirty="0" smtClean="0"/>
          </a:p>
          <a:p>
            <a:pPr lvl="2"/>
            <a:r>
              <a:rPr lang="en-US" dirty="0" smtClean="0"/>
              <a:t>0: no </a:t>
            </a:r>
            <a:r>
              <a:rPr lang="en-US" dirty="0" err="1" smtClean="0"/>
              <a:t>inicializado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1: </a:t>
            </a:r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establecida</a:t>
            </a:r>
            <a:endParaRPr lang="en-US" dirty="0" smtClean="0"/>
          </a:p>
          <a:p>
            <a:pPr lvl="2"/>
            <a:r>
              <a:rPr lang="en-US" dirty="0" smtClean="0"/>
              <a:t>2: </a:t>
            </a:r>
            <a:r>
              <a:rPr lang="en-US" dirty="0" err="1" smtClean="0"/>
              <a:t>requerimiento</a:t>
            </a:r>
            <a:r>
              <a:rPr lang="en-US" dirty="0" smtClean="0"/>
              <a:t> </a:t>
            </a:r>
            <a:r>
              <a:rPr lang="en-US" dirty="0" err="1" smtClean="0"/>
              <a:t>recibido</a:t>
            </a:r>
            <a:endParaRPr lang="en-US" dirty="0" smtClean="0"/>
          </a:p>
          <a:p>
            <a:pPr lvl="2"/>
            <a:r>
              <a:rPr lang="en-US" dirty="0" smtClean="0"/>
              <a:t>3: </a:t>
            </a:r>
            <a:r>
              <a:rPr lang="en-US" dirty="0" err="1" smtClean="0"/>
              <a:t>procesando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endParaRPr lang="en-US" dirty="0" smtClean="0"/>
          </a:p>
          <a:p>
            <a:pPr lvl="2"/>
            <a:r>
              <a:rPr lang="en-US" dirty="0" smtClean="0"/>
              <a:t>4: </a:t>
            </a:r>
            <a:r>
              <a:rPr lang="en-US" dirty="0" err="1" smtClean="0"/>
              <a:t>finalizado</a:t>
            </a:r>
            <a:r>
              <a:rPr lang="en-US" dirty="0" smtClean="0"/>
              <a:t> y </a:t>
            </a:r>
            <a:r>
              <a:rPr lang="en-US" dirty="0" err="1" smtClean="0"/>
              <a:t>listo</a:t>
            </a:r>
            <a:endParaRPr lang="en-US" dirty="0" smtClean="0"/>
          </a:p>
          <a:p>
            <a:r>
              <a:rPr lang="en-US" b="1" dirty="0">
                <a:solidFill>
                  <a:srgbClr val="C00000"/>
                </a:solidFill>
              </a:rPr>
              <a:t>status y </a:t>
            </a:r>
            <a:r>
              <a:rPr lang="en-US" b="1" dirty="0" err="1">
                <a:solidFill>
                  <a:srgbClr val="C00000"/>
                </a:solidFill>
              </a:rPr>
              <a:t>statusText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r>
              <a:rPr lang="en-US" dirty="0" err="1"/>
              <a:t>Número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404</a:t>
            </a:r>
          </a:p>
          <a:p>
            <a:pPr lvl="2"/>
            <a:r>
              <a:rPr lang="en-US" dirty="0"/>
              <a:t>200</a:t>
            </a:r>
          </a:p>
          <a:p>
            <a:pPr lvl="1"/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“Not Found”</a:t>
            </a:r>
          </a:p>
          <a:p>
            <a:pPr lvl="2"/>
            <a:r>
              <a:rPr lang="en-US" dirty="0"/>
              <a:t>“OK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900" b="1" dirty="0">
                <a:solidFill>
                  <a:srgbClr val="C00000"/>
                </a:solidFill>
              </a:rPr>
              <a:t>open()</a:t>
            </a:r>
          </a:p>
          <a:p>
            <a:pPr lvl="1"/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requerimiento</a:t>
            </a:r>
            <a:r>
              <a:rPr lang="en-US" dirty="0" smtClean="0"/>
              <a:t> (GET o POST)</a:t>
            </a:r>
          </a:p>
          <a:p>
            <a:pPr lvl="1"/>
            <a:r>
              <a:rPr lang="en-US" dirty="0" err="1" smtClean="0"/>
              <a:t>url</a:t>
            </a:r>
            <a:endParaRPr lang="en-US" dirty="0" smtClean="0"/>
          </a:p>
          <a:p>
            <a:pPr lvl="1"/>
            <a:r>
              <a:rPr lang="en-US" dirty="0" smtClean="0"/>
              <a:t>Sync (false) o </a:t>
            </a:r>
            <a:r>
              <a:rPr lang="en-US" dirty="0" err="1" smtClean="0"/>
              <a:t>Async</a:t>
            </a:r>
            <a:r>
              <a:rPr lang="en-US" dirty="0" smtClean="0"/>
              <a:t> (true) </a:t>
            </a:r>
          </a:p>
          <a:p>
            <a:r>
              <a:rPr lang="en-US" sz="2900" b="1" dirty="0">
                <a:solidFill>
                  <a:srgbClr val="C00000"/>
                </a:solidFill>
              </a:rPr>
              <a:t>send()</a:t>
            </a:r>
          </a:p>
          <a:p>
            <a:pPr lvl="1"/>
            <a:r>
              <a:rPr lang="en-US" dirty="0" err="1" smtClean="0"/>
              <a:t>Enviar</a:t>
            </a:r>
            <a:r>
              <a:rPr lang="en-US" dirty="0" smtClean="0"/>
              <a:t> el </a:t>
            </a:r>
            <a:r>
              <a:rPr lang="en-US" dirty="0" err="1" smtClean="0"/>
              <a:t>requerimiento</a:t>
            </a:r>
            <a:r>
              <a:rPr lang="en-US" dirty="0" smtClean="0"/>
              <a:t> al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responseText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responseXML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formato</a:t>
            </a:r>
            <a:r>
              <a:rPr lang="en-US" dirty="0" smtClean="0"/>
              <a:t> XML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6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AJAX</a:t>
            </a:r>
            <a:r>
              <a:rPr lang="en-US" dirty="0" smtClean="0"/>
              <a:t>: $.ajax</a:t>
            </a:r>
          </a:p>
          <a:p>
            <a:pPr lvl="1"/>
            <a:r>
              <a:rPr lang="en-US" dirty="0" smtClean="0">
                <a:hlinkClick r:id="rId3"/>
              </a:rPr>
              <a:t>JSON</a:t>
            </a:r>
            <a:r>
              <a:rPr lang="en-US" dirty="0" smtClean="0"/>
              <a:t>: $.</a:t>
            </a:r>
            <a:r>
              <a:rPr lang="en-US" dirty="0" err="1" smtClean="0"/>
              <a:t>getJSON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</a:t>
            </a:r>
          </a:p>
          <a:p>
            <a:pPr lvl="1"/>
            <a:r>
              <a:rPr lang="en-US" dirty="0" smtClean="0"/>
              <a:t>URL</a:t>
            </a:r>
          </a:p>
          <a:p>
            <a:pPr lvl="1"/>
            <a:r>
              <a:rPr lang="en-US" dirty="0" err="1" smtClean="0"/>
              <a:t>Tipo</a:t>
            </a:r>
            <a:endParaRPr lang="en-US" dirty="0" smtClean="0"/>
          </a:p>
          <a:p>
            <a:pPr lvl="1"/>
            <a:r>
              <a:rPr lang="en-US" dirty="0" err="1" smtClean="0"/>
              <a:t>Función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éxito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31" y="1345915"/>
            <a:ext cx="7309069" cy="32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TypeScript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</a:t>
            </a:r>
            <a:r>
              <a:rPr lang="es-MX" dirty="0" err="1" smtClean="0"/>
              <a:t>superconjunto</a:t>
            </a:r>
            <a:r>
              <a:rPr lang="es-MX" dirty="0" smtClean="0"/>
              <a:t> de 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0110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TypeScript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" name="Marcador de contenid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Contiene a JavaScript</a:t>
            </a:r>
          </a:p>
          <a:p>
            <a:pPr lvl="1"/>
            <a:r>
              <a:rPr lang="es-MX" dirty="0" smtClean="0"/>
              <a:t>Tipo estático</a:t>
            </a:r>
          </a:p>
          <a:p>
            <a:pPr lvl="1"/>
            <a:r>
              <a:rPr lang="es-MX" dirty="0" smtClean="0"/>
              <a:t>POO</a:t>
            </a:r>
          </a:p>
          <a:p>
            <a:r>
              <a:rPr lang="es-MX" dirty="0" smtClean="0"/>
              <a:t>Original de Microsoft</a:t>
            </a:r>
          </a:p>
          <a:p>
            <a:r>
              <a:rPr lang="es-MX" dirty="0" smtClean="0"/>
              <a:t>Lo usan</a:t>
            </a:r>
          </a:p>
          <a:p>
            <a:pPr lvl="1"/>
            <a:r>
              <a:rPr lang="es-MX" dirty="0" smtClean="0"/>
              <a:t>Google</a:t>
            </a:r>
            <a:r>
              <a:rPr lang="es-MX" dirty="0"/>
              <a:t>, </a:t>
            </a:r>
            <a:r>
              <a:rPr lang="es-MX" dirty="0" err="1"/>
              <a:t>Github</a:t>
            </a:r>
            <a:r>
              <a:rPr lang="es-MX" dirty="0"/>
              <a:t>, Adobe, </a:t>
            </a:r>
            <a:r>
              <a:rPr lang="es-MX" dirty="0" err="1"/>
              <a:t>Walmart</a:t>
            </a:r>
            <a:r>
              <a:rPr lang="es-MX" dirty="0"/>
              <a:t>, </a:t>
            </a:r>
            <a:r>
              <a:rPr lang="es-MX" dirty="0" err="1"/>
              <a:t>Slack</a:t>
            </a:r>
            <a:r>
              <a:rPr lang="es-MX" dirty="0"/>
              <a:t>, Microsoft, </a:t>
            </a:r>
            <a:r>
              <a:rPr lang="es-MX" dirty="0" err="1"/>
              <a:t>JetBrains</a:t>
            </a:r>
            <a:r>
              <a:rPr lang="es-MX" dirty="0"/>
              <a:t> y </a:t>
            </a:r>
            <a:r>
              <a:rPr lang="es-MX" dirty="0" err="1"/>
              <a:t>Netflix</a:t>
            </a:r>
            <a:endParaRPr lang="es-MX" dirty="0"/>
          </a:p>
        </p:txBody>
      </p:sp>
      <p:pic>
        <p:nvPicPr>
          <p:cNvPr id="2052" name="Picture 4" descr="Resultado de imagen para typescript javascript ecmascript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433" y="2111139"/>
            <a:ext cx="5225066" cy="358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84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196522"/>
            <a:ext cx="6553200" cy="36151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43" y="1196522"/>
            <a:ext cx="3810000" cy="3810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701143" y="2627086"/>
            <a:ext cx="1030514" cy="4744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5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Librería</a:t>
            </a:r>
            <a:r>
              <a:rPr lang="en-US" dirty="0" smtClean="0"/>
              <a:t> vs </a:t>
            </a:r>
            <a:r>
              <a:rPr lang="en-US" i="1" dirty="0" smtClean="0"/>
              <a:t>Framework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Librería</a:t>
            </a:r>
            <a:r>
              <a:rPr lang="en-US" dirty="0" smtClean="0"/>
              <a:t> (</a:t>
            </a:r>
            <a:r>
              <a:rPr lang="en-US" dirty="0" err="1" smtClean="0"/>
              <a:t>biblioteca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</a:t>
            </a:r>
            <a:r>
              <a:rPr lang="en-US" dirty="0" err="1" smtClean="0"/>
              <a:t>ayuda</a:t>
            </a:r>
            <a:endParaRPr lang="en-US" dirty="0" smtClean="0"/>
          </a:p>
          <a:p>
            <a:r>
              <a:rPr lang="en-US" dirty="0" smtClean="0"/>
              <a:t>Que </a:t>
            </a:r>
            <a:r>
              <a:rPr lang="en-US" dirty="0" err="1" smtClean="0"/>
              <a:t>interactúan</a:t>
            </a:r>
            <a:r>
              <a:rPr lang="en-US" dirty="0" smtClean="0"/>
              <a:t> entre </a:t>
            </a:r>
            <a:r>
              <a:rPr lang="en-US" dirty="0" err="1" smtClean="0"/>
              <a:t>ellas</a:t>
            </a:r>
            <a:endParaRPr lang="en-US" dirty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JQuery UI</a:t>
            </a:r>
          </a:p>
          <a:p>
            <a:pPr lvl="1"/>
            <a:r>
              <a:rPr lang="en-US" dirty="0" smtClean="0"/>
              <a:t>Dojo Toolkit</a:t>
            </a:r>
          </a:p>
          <a:p>
            <a:pPr lvl="1"/>
            <a:r>
              <a:rPr lang="en-US" dirty="0" smtClean="0"/>
              <a:t>React (Facebook)</a:t>
            </a:r>
          </a:p>
          <a:p>
            <a:pPr lvl="1"/>
            <a:r>
              <a:rPr lang="en-US" dirty="0" err="1" smtClean="0"/>
              <a:t>Moment.js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Framework (</a:t>
            </a:r>
            <a:r>
              <a:rPr lang="en-US" dirty="0" err="1"/>
              <a:t>Infraestructura</a:t>
            </a:r>
            <a:r>
              <a:rPr lang="en-US" dirty="0"/>
              <a:t> o </a:t>
            </a:r>
            <a:r>
              <a:rPr lang="en-US" dirty="0" err="1" smtClean="0"/>
              <a:t>armazón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del software</a:t>
            </a:r>
          </a:p>
          <a:p>
            <a:pPr lvl="1"/>
            <a:r>
              <a:rPr lang="en-US" dirty="0" err="1" smtClean="0"/>
              <a:t>Determina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endParaRPr lang="en-US" dirty="0" smtClean="0"/>
          </a:p>
          <a:p>
            <a:r>
              <a:rPr lang="en-US" dirty="0" err="1" smtClean="0"/>
              <a:t>Usan</a:t>
            </a:r>
            <a:r>
              <a:rPr lang="en-US" dirty="0" smtClean="0"/>
              <a:t> </a:t>
            </a:r>
            <a:r>
              <a:rPr lang="en-US" dirty="0" err="1" smtClean="0"/>
              <a:t>librerías</a:t>
            </a:r>
            <a:endParaRPr lang="en-US" dirty="0" smtClean="0"/>
          </a:p>
          <a:p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nuevas</a:t>
            </a:r>
            <a:r>
              <a:rPr lang="en-US" dirty="0" smtClean="0"/>
              <a:t> e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Angular JS (Google)</a:t>
            </a:r>
          </a:p>
          <a:p>
            <a:pPr lvl="1"/>
            <a:r>
              <a:rPr lang="en-US" dirty="0" err="1" smtClean="0"/>
              <a:t>Ember.js</a:t>
            </a:r>
            <a:endParaRPr lang="en-US" dirty="0" smtClean="0"/>
          </a:p>
          <a:p>
            <a:pPr lvl="1"/>
            <a:r>
              <a:rPr lang="en-US" dirty="0" err="1" smtClean="0"/>
              <a:t>Meteor.js</a:t>
            </a:r>
            <a:endParaRPr lang="en-US" dirty="0" smtClean="0"/>
          </a:p>
          <a:p>
            <a:pPr lvl="1"/>
            <a:r>
              <a:rPr lang="en-US" dirty="0" err="1" smtClean="0"/>
              <a:t>Foundation.js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90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511629"/>
            <a:ext cx="9568543" cy="44504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0343" y="509451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hlinkClick r:id="rId3"/>
              </a:rPr>
              <a:t>AngularJS</a:t>
            </a:r>
            <a:endParaRPr lang="en-US" sz="3600" b="1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06856" y="5094513"/>
            <a:ext cx="122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React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7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Reverse 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128424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Requerimiento</a:t>
            </a:r>
            <a:r>
              <a:rPr lang="en-US" dirty="0" smtClean="0"/>
              <a:t> - 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interactivas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b="1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r>
              <a:rPr lang="en-US" dirty="0" smtClean="0"/>
              <a:t> se </a:t>
            </a:r>
            <a:r>
              <a:rPr lang="en-US" dirty="0" err="1" smtClean="0"/>
              <a:t>muestran</a:t>
            </a:r>
            <a:r>
              <a:rPr lang="en-US" dirty="0" smtClean="0"/>
              <a:t> en un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r>
              <a:rPr lang="en-US" dirty="0" smtClean="0"/>
              <a:t> 😍😍😍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520" y="599611"/>
            <a:ext cx="8397935" cy="530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030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r>
              <a:rPr lang="en-US" dirty="0" smtClean="0"/>
              <a:t>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real?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¿Web </a:t>
            </a:r>
            <a:r>
              <a:rPr lang="en-US" dirty="0" err="1" smtClean="0"/>
              <a:t>Colaborativa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0985" y="1825625"/>
            <a:ext cx="5176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7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06764"/>
            <a:ext cx="6055246" cy="4081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3543" y="463708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👆🏼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6699737" y="1770742"/>
            <a:ext cx="2423886" cy="5950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9695543" y="2254023"/>
            <a:ext cx="914401" cy="1722891"/>
          </a:xfrm>
          <a:prstGeom prst="flowChartMagneticDisk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6699737" y="4042001"/>
            <a:ext cx="2423886" cy="5950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5143" y="3701143"/>
            <a:ext cx="435428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3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  <p:bldP spid="9" grpId="0" animBg="1"/>
      <p:bldP spid="9" grpId="1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Actualizaciones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dirty="0" err="1" smtClean="0"/>
              <a:t>usuarios</a:t>
            </a:r>
            <a:r>
              <a:rPr lang="en-US" dirty="0" smtClean="0"/>
              <a:t> (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paralelo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verá</a:t>
            </a:r>
            <a:r>
              <a:rPr lang="en-US" dirty="0" smtClean="0"/>
              <a:t> lo que </a:t>
            </a:r>
            <a:r>
              <a:rPr lang="en-US" dirty="0" err="1" smtClean="0"/>
              <a:t>encuentre</a:t>
            </a:r>
            <a:r>
              <a:rPr lang="en-US" dirty="0" smtClean="0"/>
              <a:t> </a:t>
            </a:r>
            <a:r>
              <a:rPr lang="en-US" b="1" dirty="0" smtClean="0"/>
              <a:t>en ese </a:t>
            </a:r>
            <a:r>
              <a:rPr lang="en-US" b="1" dirty="0" err="1" smtClean="0"/>
              <a:t>momento</a:t>
            </a:r>
            <a:r>
              <a:rPr lang="en-US" b="1" dirty="0" smtClean="0"/>
              <a:t> </a:t>
            </a:r>
            <a:r>
              <a:rPr lang="en-US" dirty="0" smtClean="0"/>
              <a:t>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AJAX</a:t>
            </a:r>
          </a:p>
          <a:p>
            <a:pPr lvl="1"/>
            <a:r>
              <a:rPr lang="en-US" dirty="0" err="1" smtClean="0"/>
              <a:t>Reacciona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considera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72722"/>
            <a:ext cx="51816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1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Cliente: </a:t>
            </a:r>
            <a:r>
              <a:rPr lang="en-US" dirty="0" err="1" smtClean="0"/>
              <a:t>p.e.</a:t>
            </a:r>
            <a:r>
              <a:rPr lang="en-US" dirty="0" smtClean="0"/>
              <a:t> </a:t>
            </a:r>
            <a:r>
              <a:rPr lang="en-US" b="1" dirty="0" smtClean="0"/>
              <a:t>ES</a:t>
            </a:r>
          </a:p>
          <a:p>
            <a:pPr lvl="1"/>
            <a:r>
              <a:rPr lang="en-US" b="1" dirty="0" smtClean="0"/>
              <a:t>API: </a:t>
            </a: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persistente</a:t>
            </a:r>
            <a:r>
              <a:rPr lang="en-US" dirty="0" smtClean="0"/>
              <a:t> con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Baja </a:t>
            </a:r>
            <a:r>
              <a:rPr lang="en-US" dirty="0" err="1" smtClean="0"/>
              <a:t>latencia</a:t>
            </a:r>
            <a:endParaRPr lang="en-US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son </a:t>
            </a:r>
            <a:r>
              <a:rPr lang="en-US" dirty="0" err="1" smtClean="0"/>
              <a:t>intercambiados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b="1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ambas</a:t>
            </a:r>
            <a:r>
              <a:rPr lang="en-US" b="1" i="1" dirty="0" smtClean="0"/>
              <a:t> </a:t>
            </a:r>
            <a:r>
              <a:rPr lang="en-US" b="1" i="1" dirty="0" err="1" smtClean="0"/>
              <a:t>direcciones</a:t>
            </a:r>
            <a:endParaRPr lang="en-US" b="1" i="1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SpatialDashboard</a:t>
            </a:r>
            <a:endParaRPr lang="en-US" dirty="0" smtClean="0"/>
          </a:p>
          <a:p>
            <a:r>
              <a:rPr lang="en-US" dirty="0" smtClean="0"/>
              <a:t>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tiempo</a:t>
            </a:r>
            <a:r>
              <a:rPr lang="en-US" b="1" i="1" dirty="0" smtClean="0"/>
              <a:t> real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propio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ws</a:t>
            </a:r>
            <a:r>
              <a:rPr lang="en-US" dirty="0" smtClean="0"/>
              <a:t> y </a:t>
            </a:r>
            <a:r>
              <a:rPr lang="en-US" b="1" dirty="0" err="1" smtClean="0">
                <a:solidFill>
                  <a:srgbClr val="FF0000"/>
                </a:solidFill>
              </a:rPr>
              <a:t>wss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19800" y="1501215"/>
            <a:ext cx="5796382" cy="467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8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02" y="246743"/>
            <a:ext cx="9576412" cy="58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3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Implementaciones</a:t>
            </a:r>
            <a:r>
              <a:rPr lang="en-US" dirty="0" smtClean="0"/>
              <a:t> en el </a:t>
            </a:r>
            <a:r>
              <a:rPr lang="en-US" dirty="0" err="1" smtClean="0"/>
              <a:t>lado</a:t>
            </a:r>
            <a:r>
              <a:rPr lang="en-US" dirty="0" smtClean="0"/>
              <a:t> del 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Node.js</a:t>
            </a:r>
            <a:endParaRPr lang="en-US" dirty="0"/>
          </a:p>
          <a:p>
            <a:pPr lvl="1"/>
            <a:r>
              <a:rPr lang="en-US" u="sng" dirty="0">
                <a:hlinkClick r:id="rId2"/>
              </a:rPr>
              <a:t>Socket.IO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WebSocket-Node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ws</a:t>
            </a:r>
            <a:endParaRPr lang="en-US" dirty="0"/>
          </a:p>
          <a:p>
            <a:r>
              <a:rPr lang="en-US" dirty="0"/>
              <a:t>Java</a:t>
            </a:r>
          </a:p>
          <a:p>
            <a:pPr lvl="1"/>
            <a:r>
              <a:rPr lang="en-US" u="sng" dirty="0">
                <a:hlinkClick r:id="rId5"/>
              </a:rPr>
              <a:t>Jetty</a:t>
            </a:r>
            <a:endParaRPr lang="en-US" dirty="0"/>
          </a:p>
          <a:p>
            <a:r>
              <a:rPr lang="en-US" dirty="0"/>
              <a:t>Ruby</a:t>
            </a:r>
          </a:p>
          <a:p>
            <a:pPr lvl="1"/>
            <a:r>
              <a:rPr lang="en-US" u="sng" dirty="0">
                <a:hlinkClick r:id="rId6"/>
              </a:rPr>
              <a:t>EventMachine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u="sng" dirty="0">
                <a:hlinkClick r:id="rId7"/>
              </a:rPr>
              <a:t>pywebsocket</a:t>
            </a:r>
            <a:endParaRPr lang="en-US" dirty="0"/>
          </a:p>
          <a:p>
            <a:pPr lvl="1"/>
            <a:r>
              <a:rPr lang="en-US" u="sng" dirty="0" smtClean="0">
                <a:hlinkClick r:id="rId8"/>
              </a:rPr>
              <a:t>Tornado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Erlang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Shirasu</a:t>
            </a:r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u="sng" dirty="0">
                <a:hlinkClick r:id="rId10"/>
              </a:rPr>
              <a:t>libwebsockets</a:t>
            </a:r>
            <a:endParaRPr lang="en-US" dirty="0"/>
          </a:p>
          <a:p>
            <a:r>
              <a:rPr lang="en-US" dirty="0"/>
              <a:t>.NET</a:t>
            </a:r>
          </a:p>
          <a:p>
            <a:pPr lvl="1"/>
            <a:r>
              <a:rPr lang="en-US" u="sng" dirty="0" smtClean="0">
                <a:hlinkClick r:id="rId11"/>
              </a:rPr>
              <a:t>SuperWebSocket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1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Polyfills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b="1" dirty="0" smtClean="0"/>
              <a:t>Shim</a:t>
            </a:r>
            <a:r>
              <a:rPr lang="en-US" dirty="0" smtClean="0"/>
              <a:t>) </a:t>
            </a:r>
            <a:r>
              <a:rPr lang="en-US" dirty="0" err="1" smtClean="0"/>
              <a:t>Trozo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código</a:t>
            </a:r>
            <a:r>
              <a:rPr lang="en-US" dirty="0"/>
              <a:t> o un </a:t>
            </a:r>
            <a:r>
              <a:rPr lang="en-US" dirty="0" smtClean="0"/>
              <a:t>plugin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nuevas</a:t>
            </a:r>
            <a:r>
              <a:rPr lang="en-US" dirty="0" smtClean="0"/>
              <a:t> </a:t>
            </a:r>
            <a:r>
              <a:rPr lang="en-US" dirty="0" err="1"/>
              <a:t>funcionalidades</a:t>
            </a:r>
            <a:r>
              <a:rPr lang="en-US" dirty="0"/>
              <a:t> de HTML5 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avegadores</a:t>
            </a:r>
            <a:r>
              <a:rPr lang="en-US" dirty="0" smtClean="0"/>
              <a:t> </a:t>
            </a:r>
            <a:r>
              <a:rPr lang="en-US" dirty="0"/>
              <a:t>que </a:t>
            </a:r>
            <a:r>
              <a:rPr lang="en-US" dirty="0" err="1"/>
              <a:t>nativamente</a:t>
            </a:r>
            <a:r>
              <a:rPr lang="en-US" dirty="0"/>
              <a:t> no lo </a:t>
            </a:r>
            <a:r>
              <a:rPr lang="en-US" dirty="0" err="1" smtClean="0"/>
              <a:t>soportan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Una </a:t>
            </a:r>
            <a:r>
              <a:rPr lang="en-US" dirty="0" err="1" smtClean="0"/>
              <a:t>lista</a:t>
            </a:r>
            <a:r>
              <a:rPr lang="en-US" dirty="0" smtClean="0"/>
              <a:t> con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polyfills</a:t>
            </a: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46999"/>
            <a:ext cx="5181600" cy="39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0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JavaScript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Tecnología</a:t>
            </a:r>
            <a:r>
              <a:rPr lang="en-US" dirty="0"/>
              <a:t>/</a:t>
            </a:r>
            <a:r>
              <a:rPr lang="en-US" dirty="0" err="1"/>
              <a:t>lenguaje</a:t>
            </a:r>
            <a:endParaRPr lang="en-US" dirty="0"/>
          </a:p>
          <a:p>
            <a:r>
              <a:rPr lang="en-US" dirty="0" err="1" smtClean="0"/>
              <a:t>Desarrollo</a:t>
            </a:r>
            <a:r>
              <a:rPr lang="en-US" dirty="0" smtClean="0"/>
              <a:t> web</a:t>
            </a:r>
          </a:p>
          <a:p>
            <a:pPr lvl="1"/>
            <a:r>
              <a:rPr lang="en-US" dirty="0" smtClean="0">
                <a:hlinkClick r:id="rId3"/>
              </a:rPr>
              <a:t>Cliente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Servidor</a:t>
            </a:r>
            <a:endParaRPr lang="en-US" dirty="0"/>
          </a:p>
          <a:p>
            <a:r>
              <a:rPr lang="en-US" dirty="0" err="1" smtClean="0"/>
              <a:t>Utilidad</a:t>
            </a:r>
            <a:endParaRPr lang="en-US" dirty="0"/>
          </a:p>
          <a:p>
            <a:pPr lvl="1"/>
            <a:r>
              <a:rPr lang="en-US" dirty="0" err="1"/>
              <a:t>Respuesta</a:t>
            </a:r>
            <a:r>
              <a:rPr lang="en-US" dirty="0"/>
              <a:t> </a:t>
            </a:r>
            <a:r>
              <a:rPr lang="en-US" dirty="0" err="1"/>
              <a:t>rápida</a:t>
            </a:r>
            <a:endParaRPr lang="en-US" dirty="0"/>
          </a:p>
          <a:p>
            <a:pPr lvl="1"/>
            <a:r>
              <a:rPr lang="en-US" dirty="0" err="1"/>
              <a:t>Efectos</a:t>
            </a:r>
            <a:r>
              <a:rPr lang="en-US" dirty="0"/>
              <a:t> en 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Similares</a:t>
            </a:r>
            <a:endParaRPr lang="en-US" dirty="0" smtClean="0"/>
          </a:p>
          <a:p>
            <a:pPr lvl="1"/>
            <a:r>
              <a:rPr lang="en-US" dirty="0" smtClean="0"/>
              <a:t>Java (applets), VBScript o Dart</a:t>
            </a:r>
          </a:p>
          <a:p>
            <a:r>
              <a:rPr lang="en-US" dirty="0" smtClean="0">
                <a:hlinkClick r:id="rId5"/>
              </a:rPr>
              <a:t>MDN</a:t>
            </a:r>
            <a:endParaRPr lang="en-US" dirty="0" smtClean="0"/>
          </a:p>
        </p:txBody>
      </p:sp>
      <p:pic>
        <p:nvPicPr>
          <p:cNvPr id="5" name="Picture 3"/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173866" y="1825625"/>
            <a:ext cx="3965294" cy="39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84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cma script descende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21" y="1556263"/>
            <a:ext cx="5055230" cy="193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endParaRPr lang="es-MX" dirty="0"/>
          </a:p>
        </p:txBody>
      </p:sp>
      <p:sp>
        <p:nvSpPr>
          <p:cNvPr id="10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Especificación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Constantes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Alcance de </a:t>
            </a:r>
            <a:r>
              <a:rPr lang="en-US" dirty="0" err="1" smtClean="0"/>
              <a:t>bloques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Plantillas</a:t>
            </a:r>
            <a:endParaRPr lang="en-US" dirty="0" smtClean="0">
              <a:hlinkClick r:id="rId4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Características </a:t>
            </a:r>
            <a:r>
              <a:rPr lang="en-US" dirty="0">
                <a:hlinkClick r:id="rId4"/>
              </a:rPr>
              <a:t>de </a:t>
            </a:r>
            <a:r>
              <a:rPr lang="en-US" dirty="0" smtClean="0">
                <a:hlinkClick r:id="rId4"/>
              </a:rPr>
              <a:t>EcmaScript</a:t>
            </a:r>
            <a:endParaRPr lang="en-US" dirty="0" smtClean="0">
              <a:hlinkClick r:id="rId5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/>
              </a:rPr>
              <a:t>Compatibilidad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11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6536" y="349555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07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853" y="1323351"/>
            <a:ext cx="7286294" cy="4857530"/>
          </a:xfrm>
          <a:prstGeom prst="rect">
            <a:avLst/>
          </a:prstGeom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ECMAScript</a:t>
            </a:r>
            <a:r>
              <a:rPr lang="es-MX" dirty="0" smtClean="0"/>
              <a:t>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99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DOM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Document</a:t>
            </a:r>
            <a:r>
              <a:rPr lang="es-MX" dirty="0" smtClean="0"/>
              <a:t> </a:t>
            </a:r>
            <a:r>
              <a:rPr lang="es-MX" dirty="0" err="1" smtClean="0"/>
              <a:t>Object</a:t>
            </a:r>
            <a:r>
              <a:rPr lang="es-MX" dirty="0" smtClean="0"/>
              <a:t> </a:t>
            </a:r>
            <a:r>
              <a:rPr lang="es-MX" dirty="0" err="1" smtClean="0"/>
              <a:t>Model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82670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D.O.M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</a:t>
            </a:r>
            <a:r>
              <a:rPr lang="en-US" dirty="0" smtClean="0"/>
              <a:t>ocument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M</a:t>
            </a:r>
            <a:r>
              <a:rPr lang="en-US" dirty="0" smtClean="0"/>
              <a:t>odel</a:t>
            </a:r>
          </a:p>
          <a:p>
            <a:r>
              <a:rPr lang="en-US" dirty="0" err="1" smtClean="0"/>
              <a:t>Interfaz</a:t>
            </a:r>
            <a:r>
              <a:rPr lang="en-US" dirty="0" smtClean="0"/>
              <a:t> de </a:t>
            </a:r>
            <a:r>
              <a:rPr lang="en-US" dirty="0" err="1" smtClean="0"/>
              <a:t>Programación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(API)</a:t>
            </a:r>
          </a:p>
          <a:p>
            <a:pPr lvl="1"/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 smtClean="0"/>
              <a:t>lógica</a:t>
            </a:r>
            <a:r>
              <a:rPr lang="en-US" dirty="0" smtClean="0"/>
              <a:t> (</a:t>
            </a:r>
            <a:r>
              <a:rPr lang="en-US" dirty="0" err="1" smtClean="0"/>
              <a:t>Etiquetas</a:t>
            </a:r>
            <a:r>
              <a:rPr lang="en-US" dirty="0" smtClean="0"/>
              <a:t> </a:t>
            </a:r>
            <a:r>
              <a:rPr lang="en-US" dirty="0" err="1" smtClean="0"/>
              <a:t>jerárquicas</a:t>
            </a:r>
            <a:r>
              <a:rPr lang="en-US" dirty="0"/>
              <a:t>)</a:t>
            </a:r>
            <a:endParaRPr lang="en-US" dirty="0" smtClean="0"/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XML</a:t>
            </a:r>
          </a:p>
          <a:p>
            <a:pPr lvl="1"/>
            <a:r>
              <a:rPr lang="en-US" dirty="0" err="1" smtClean="0"/>
              <a:t>Conjunto</a:t>
            </a:r>
            <a:r>
              <a:rPr lang="en-US" dirty="0" smtClean="0"/>
              <a:t> de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2"/>
            <a:r>
              <a:rPr lang="en-US" dirty="0" err="1" smtClean="0"/>
              <a:t>Búsqueda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id, </a:t>
            </a:r>
            <a:r>
              <a:rPr lang="en-US" dirty="0" err="1" smtClean="0"/>
              <a:t>nombre</a:t>
            </a:r>
            <a:r>
              <a:rPr lang="en-US" dirty="0" smtClean="0"/>
              <a:t> de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2"/>
            <a:r>
              <a:rPr lang="en-US" dirty="0" err="1" smtClean="0"/>
              <a:t>Agregar</a:t>
            </a:r>
            <a:r>
              <a:rPr lang="en-US" dirty="0" smtClean="0"/>
              <a:t>, </a:t>
            </a:r>
            <a:r>
              <a:rPr lang="en-US" dirty="0" err="1" smtClean="0"/>
              <a:t>modificar</a:t>
            </a:r>
            <a:r>
              <a:rPr lang="en-US" dirty="0" smtClean="0"/>
              <a:t> y </a:t>
            </a:r>
            <a:r>
              <a:rPr lang="en-US" dirty="0" err="1" smtClean="0"/>
              <a:t>eliminar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endParaRPr lang="en-US" dirty="0" smtClean="0"/>
          </a:p>
          <a:p>
            <a:r>
              <a:rPr lang="en-US" dirty="0" err="1" smtClean="0"/>
              <a:t>Interacción</a:t>
            </a:r>
            <a:r>
              <a:rPr lang="en-US" dirty="0" smtClean="0"/>
              <a:t> con ES</a:t>
            </a:r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r>
              <a:rPr lang="en-US" dirty="0" smtClean="0"/>
              <a:t>: PHP, Ruby, Python, C++, Java, Perl,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Documento: Propiedades y Métodos</a:t>
            </a:r>
            <a:endParaRPr lang="en-US" dirty="0" smtClean="0"/>
          </a:p>
          <a:p>
            <a:r>
              <a:rPr lang="en-US" dirty="0" err="1" smtClean="0">
                <a:hlinkClick r:id="rId3"/>
              </a:rPr>
              <a:t>Elemento</a:t>
            </a:r>
            <a:r>
              <a:rPr lang="en-US" dirty="0" smtClean="0">
                <a:hlinkClick r:id="rId3"/>
              </a:rPr>
              <a:t>(</a:t>
            </a:r>
            <a:r>
              <a:rPr lang="en-US" dirty="0" err="1" smtClean="0">
                <a:hlinkClick r:id="rId3"/>
              </a:rPr>
              <a:t>Nodo</a:t>
            </a:r>
            <a:r>
              <a:rPr lang="en-US" dirty="0" smtClean="0">
                <a:hlinkClick r:id="rId3"/>
              </a:rPr>
              <a:t>): </a:t>
            </a:r>
            <a:r>
              <a:rPr lang="en-US" dirty="0" err="1" smtClean="0">
                <a:hlinkClick r:id="rId3"/>
              </a:rPr>
              <a:t>Propiedades</a:t>
            </a:r>
            <a:r>
              <a:rPr lang="en-US" dirty="0" smtClean="0">
                <a:hlinkClick r:id="rId3"/>
              </a:rPr>
              <a:t> y </a:t>
            </a:r>
            <a:r>
              <a:rPr lang="en-US" dirty="0" err="1" smtClean="0">
                <a:hlinkClick r:id="rId3"/>
              </a:rPr>
              <a:t>Métodos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911" y="2682095"/>
            <a:ext cx="3898089" cy="2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17027</TotalTime>
  <Words>1000</Words>
  <Application>Microsoft Office PowerPoint</Application>
  <PresentationFormat>Panorámica</PresentationFormat>
  <Paragraphs>274</Paragraphs>
  <Slides>47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AppleColorEmoji</vt:lpstr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Programación en el cliente</vt:lpstr>
      <vt:lpstr>Presentación de PowerPoint</vt:lpstr>
      <vt:lpstr>JavaScript</vt:lpstr>
      <vt:lpstr>ECMAScript</vt:lpstr>
      <vt:lpstr>¿JavaScript o ECMAScript?</vt:lpstr>
      <vt:lpstr>DOM</vt:lpstr>
      <vt:lpstr>D.O.M</vt:lpstr>
      <vt:lpstr>Presentación de PowerPoint</vt:lpstr>
      <vt:lpstr>Presentación de PowerPoint</vt:lpstr>
      <vt:lpstr>Manejo de eventos en el DOM.</vt:lpstr>
      <vt:lpstr>Objeto: ventana</vt:lpstr>
      <vt:lpstr>Eventos</vt:lpstr>
      <vt:lpstr>Controlador de eventos (Event handler)</vt:lpstr>
      <vt:lpstr>Manejadores de eventos</vt:lpstr>
      <vt:lpstr>Reacción a eventos</vt:lpstr>
      <vt:lpstr>Presentación de PowerPoint</vt:lpstr>
      <vt:lpstr>Intercambio de datos</vt:lpstr>
      <vt:lpstr>Intercambio de datos</vt:lpstr>
      <vt:lpstr>Formatos de datos</vt:lpstr>
      <vt:lpstr>Presentación de PowerPoint</vt:lpstr>
      <vt:lpstr>JQuery</vt:lpstr>
      <vt:lpstr>JQuery</vt:lpstr>
      <vt:lpstr>AJAX</vt:lpstr>
      <vt:lpstr>Presentación de PowerPoint</vt:lpstr>
      <vt:lpstr>Presentación de PowerPoint</vt:lpstr>
      <vt:lpstr>Sync vs Async</vt:lpstr>
      <vt:lpstr>AJAX</vt:lpstr>
      <vt:lpstr>Esquema del XMLHttpRequest</vt:lpstr>
      <vt:lpstr>xmlHTTPRequest</vt:lpstr>
      <vt:lpstr>JQuery</vt:lpstr>
      <vt:lpstr>TypeScript</vt:lpstr>
      <vt:lpstr>¿JavaScript o TypeScript?</vt:lpstr>
      <vt:lpstr>Presentación de PowerPoint</vt:lpstr>
      <vt:lpstr>Librería vs Framework</vt:lpstr>
      <vt:lpstr>Presentación de PowerPoint</vt:lpstr>
      <vt:lpstr>Reverse AJAX</vt:lpstr>
      <vt:lpstr>AJAX</vt:lpstr>
      <vt:lpstr>Algunas preguntas</vt:lpstr>
      <vt:lpstr>Votaciones en línea</vt:lpstr>
      <vt:lpstr>Actualizaciones</vt:lpstr>
      <vt:lpstr>Solución: WebSockets</vt:lpstr>
      <vt:lpstr>Presentación de PowerPoint</vt:lpstr>
      <vt:lpstr>Implementaciones en el lado del Servidor</vt:lpstr>
      <vt:lpstr>Compatibilidad en múltiples navegadores (ej. polyfills).</vt:lpstr>
      <vt:lpstr>Polyfills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928</cp:revision>
  <dcterms:created xsi:type="dcterms:W3CDTF">2017-05-02T21:53:04Z</dcterms:created>
  <dcterms:modified xsi:type="dcterms:W3CDTF">2019-06-10T04:39:23Z</dcterms:modified>
</cp:coreProperties>
</file>

<file path=docProps/thumbnail.jpeg>
</file>